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153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301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454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0606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0755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0907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060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1208" algn="l" defTabSz="432030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6" d="100"/>
          <a:sy n="26" d="100"/>
        </p:scale>
        <p:origin x="1200" y="12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FE87B-6ACE-4175-808D-2B5835475B20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39754-A810-460B-9816-FC18421551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04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8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4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1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73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9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25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97" algn="l" defTabSz="9143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31863982" y="19203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1"/>
            <a:ext cx="32404050" cy="158419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860608" y="17762221"/>
            <a:ext cx="22682835" cy="11041380"/>
          </a:xfrm>
        </p:spPr>
        <p:txBody>
          <a:bodyPr/>
          <a:lstStyle>
            <a:lvl1pPr marL="0" indent="0" algn="ctr">
              <a:buNone/>
              <a:defRPr sz="6500" b="1" cap="all" spc="1013" baseline="0">
                <a:solidFill>
                  <a:schemeClr val="tx2"/>
                </a:solidFill>
              </a:defRPr>
            </a:lvl1pPr>
            <a:lvl2pPr marL="1851660" indent="0" algn="ctr">
              <a:buNone/>
            </a:lvl2pPr>
            <a:lvl3pPr marL="3703320" indent="0" algn="ctr">
              <a:buNone/>
            </a:lvl3pPr>
            <a:lvl4pPr marL="5554980" indent="0" algn="ctr">
              <a:buNone/>
            </a:lvl4pPr>
            <a:lvl5pPr marL="7406640" indent="0" algn="ctr">
              <a:buNone/>
            </a:lvl5pPr>
            <a:lvl6pPr marL="9258300" indent="0" algn="ctr">
              <a:buNone/>
            </a:lvl6pPr>
            <a:lvl7pPr marL="11109960" indent="0" algn="ctr">
              <a:buNone/>
            </a:lvl7pPr>
            <a:lvl8pPr marL="12961620" indent="0" algn="ctr">
              <a:buNone/>
            </a:lvl8pPr>
            <a:lvl9pPr marL="1481328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0869" y="15246705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540068" y="960120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15121890" y="13326465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15456732" y="13921740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5391924" y="13856538"/>
            <a:ext cx="1620203" cy="278034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430304" y="2400301"/>
            <a:ext cx="27543443" cy="11041380"/>
          </a:xfrm>
        </p:spPr>
        <p:txBody>
          <a:bodyPr anchor="b"/>
          <a:lstStyle>
            <a:lvl1pPr>
              <a:defRPr sz="170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24843106" y="0"/>
            <a:ext cx="7560945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32404050" cy="97932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5645506" y="20652181"/>
            <a:ext cx="3934571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24238229" y="18432307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24573071" y="19027581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508264" y="18962379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80136" y="1920240"/>
            <a:ext cx="23222903" cy="3667460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6193275" y="1920249"/>
            <a:ext cx="5130641" cy="36864608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456733" y="6466147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069334" y="9620403"/>
            <a:ext cx="30135767" cy="28803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31863982" y="120015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540068" y="14401800"/>
            <a:ext cx="31302312" cy="19202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550869" y="896818"/>
            <a:ext cx="31302312" cy="1348008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49360" y="17282163"/>
            <a:ext cx="22964117" cy="10541317"/>
          </a:xfrm>
        </p:spPr>
        <p:txBody>
          <a:bodyPr anchor="t"/>
          <a:lstStyle>
            <a:lvl1pPr marL="0" indent="0" algn="ctr">
              <a:buNone/>
              <a:defRPr sz="6500" b="1" cap="all" spc="1013" baseline="0">
                <a:solidFill>
                  <a:schemeClr val="tx2"/>
                </a:solidFill>
              </a:defRPr>
            </a:lvl1pPr>
            <a:lvl2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540068" y="960120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40068" y="15361920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5121890" y="13326465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5456732" y="13921740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391924" y="13856538"/>
            <a:ext cx="1620203" cy="278034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3360420"/>
            <a:ext cx="27543443" cy="9601200"/>
          </a:xfrm>
        </p:spPr>
        <p:txBody>
          <a:bodyPr anchor="b"/>
          <a:lstStyle>
            <a:lvl1pPr algn="ctr">
              <a:buNone/>
              <a:defRPr sz="170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34" y="1440180"/>
            <a:ext cx="30243780" cy="4781397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0522566" y="40382647"/>
            <a:ext cx="10790549" cy="2304288"/>
          </a:xfrm>
        </p:spPr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16170416" y="9926612"/>
            <a:ext cx="31614" cy="3036320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1069335" y="8641081"/>
            <a:ext cx="14311789" cy="29494887"/>
          </a:xfrm>
        </p:spPr>
        <p:txBody>
          <a:bodyPr/>
          <a:lstStyle>
            <a:lvl1pPr>
              <a:defRPr sz="101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17012127" y="8641081"/>
            <a:ext cx="14311789" cy="29494887"/>
          </a:xfrm>
        </p:spPr>
        <p:txBody>
          <a:bodyPr/>
          <a:lstStyle>
            <a:lvl1pPr>
              <a:defRPr sz="101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16202025" y="13861733"/>
            <a:ext cx="0" cy="2638409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1"/>
            <a:ext cx="32404050" cy="91211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540068" y="8641080"/>
            <a:ext cx="31302312" cy="57607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517115" y="40267432"/>
            <a:ext cx="31302312" cy="195864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334" y="9601200"/>
            <a:ext cx="14317416" cy="461773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8900" b="1" dirty="0" smtClean="0">
                <a:solidFill>
                  <a:srgbClr val="FFFFFF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6979278" y="9601200"/>
            <a:ext cx="14323040" cy="460857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8900" b="1"/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080135" y="40382647"/>
            <a:ext cx="12691586" cy="2304288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540068" y="8065008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1069334" y="15569714"/>
            <a:ext cx="14322590" cy="24055945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17012127" y="15569714"/>
            <a:ext cx="14311789" cy="24079809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15121890" y="6023027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15456732" y="6618301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15391924" y="6567225"/>
            <a:ext cx="1620203" cy="2780348"/>
          </a:xfrm>
        </p:spPr>
        <p:txBody>
          <a:bodyPr/>
          <a:lstStyle>
            <a:lvl1pPr algn="ctr">
              <a:defRPr/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5391924" y="6526930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32404050" cy="97932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518465" y="40267437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540068" y="998525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5121890" y="39844980"/>
            <a:ext cx="2160270" cy="278034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540068" y="960120"/>
            <a:ext cx="31302312" cy="192024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32404050" cy="748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540069" y="3840481"/>
            <a:ext cx="9721215" cy="369646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0169" y="5760721"/>
            <a:ext cx="8371046" cy="6240780"/>
          </a:xfrm>
        </p:spPr>
        <p:txBody>
          <a:bodyPr anchor="b">
            <a:noAutofit/>
          </a:bodyPr>
          <a:lstStyle>
            <a:lvl1pPr algn="l">
              <a:buNone/>
              <a:defRPr sz="89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350169" y="12481563"/>
            <a:ext cx="8371046" cy="26113267"/>
          </a:xfrm>
        </p:spPr>
        <p:txBody>
          <a:bodyPr/>
          <a:lstStyle>
            <a:lvl1pPr marL="0" indent="0">
              <a:spcAft>
                <a:spcPts val="4050"/>
              </a:spcAft>
              <a:buNone/>
              <a:defRPr sz="6500">
                <a:solidFill>
                  <a:srgbClr val="FFFFFF"/>
                </a:solidFill>
              </a:defRPr>
            </a:lvl1pPr>
            <a:lvl2pPr>
              <a:buNone/>
              <a:defRPr sz="4900"/>
            </a:lvl2pPr>
            <a:lvl3pPr>
              <a:buNone/>
              <a:defRPr sz="4100"/>
            </a:lvl3pPr>
            <a:lvl4pPr>
              <a:buNone/>
              <a:defRPr sz="3600"/>
            </a:lvl4pPr>
            <a:lvl5pPr>
              <a:buNone/>
              <a:defRPr sz="36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540068" y="960120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40068" y="3360420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11071384" y="4320541"/>
            <a:ext cx="19982498" cy="340842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590574" y="1440180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925416" y="2035455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860608" y="1970253"/>
            <a:ext cx="1620203" cy="2780348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529266" y="40246830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69334" y="40388343"/>
            <a:ext cx="11989499" cy="2304288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540068" y="3360420"/>
            <a:ext cx="3130231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540068" y="960120"/>
            <a:ext cx="31302312" cy="19010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540069" y="3840481"/>
            <a:ext cx="9721215" cy="3696462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4590574" y="1440180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4925416" y="2035455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860608" y="1970253"/>
            <a:ext cx="1620203" cy="2780348"/>
          </a:xfrm>
        </p:spPr>
        <p:txBody>
          <a:bodyPr/>
          <a:lstStyle/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580" y="31683960"/>
            <a:ext cx="20792599" cy="7680960"/>
          </a:xfrm>
        </p:spPr>
        <p:txBody>
          <a:bodyPr anchor="t">
            <a:noAutofit/>
          </a:bodyPr>
          <a:lstStyle>
            <a:lvl1pPr algn="l">
              <a:buNone/>
              <a:defRPr sz="97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32580" y="3840480"/>
            <a:ext cx="20792599" cy="26883360"/>
          </a:xfrm>
        </p:spPr>
        <p:txBody>
          <a:bodyPr/>
          <a:lstStyle>
            <a:lvl1pPr marL="0" indent="0">
              <a:buNone/>
              <a:defRPr sz="130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50169" y="6240781"/>
            <a:ext cx="8641080" cy="33124140"/>
          </a:xfrm>
        </p:spPr>
        <p:txBody>
          <a:bodyPr/>
          <a:lstStyle>
            <a:lvl1pPr marL="0" indent="0">
              <a:spcAft>
                <a:spcPts val="4050"/>
              </a:spcAft>
              <a:buFontTx/>
              <a:buNone/>
              <a:defRPr sz="6500">
                <a:solidFill>
                  <a:srgbClr val="FFFFFF"/>
                </a:solidFill>
              </a:defRPr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529266" y="40246830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0511764" y="40351399"/>
            <a:ext cx="10790549" cy="2304288"/>
          </a:xfrm>
        </p:spPr>
        <p:txBody>
          <a:bodyPr/>
          <a:lstStyle/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69333" y="40388343"/>
            <a:ext cx="12702388" cy="230428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42245280"/>
            <a:ext cx="32404050" cy="96012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3"/>
            <a:ext cx="32404050" cy="87782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31863982" y="0"/>
            <a:ext cx="540068" cy="4320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529266" y="40246830"/>
            <a:ext cx="31302312" cy="195024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20522566" y="40351399"/>
            <a:ext cx="10790549" cy="2304288"/>
          </a:xfrm>
          <a:prstGeom prst="rect">
            <a:avLst/>
          </a:prstGeom>
        </p:spPr>
        <p:txBody>
          <a:bodyPr vert="horz" lIns="370332" tIns="185166" rIns="370332" bIns="185166"/>
          <a:lstStyle>
            <a:lvl1pPr algn="r" eaLnBrk="1" latinLnBrk="0" hangingPunct="1">
              <a:defRPr kumimoji="0" sz="5700">
                <a:solidFill>
                  <a:srgbClr val="FFFFFF"/>
                </a:solidFill>
              </a:defRPr>
            </a:lvl1pPr>
          </a:lstStyle>
          <a:p>
            <a:fld id="{989E747F-1D02-433C-B5A3-EFB892A8CA0D}" type="datetimeFigureOut">
              <a:rPr lang="pt-BR" smtClean="0"/>
              <a:pPr/>
              <a:t>04/09/2019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080135" y="40388343"/>
            <a:ext cx="12691586" cy="2304288"/>
          </a:xfrm>
          <a:prstGeom prst="rect">
            <a:avLst/>
          </a:prstGeom>
        </p:spPr>
        <p:txBody>
          <a:bodyPr vert="horz" lIns="370332" tIns="185166" rIns="370332" bIns="185166"/>
          <a:lstStyle>
            <a:lvl1pPr algn="l" eaLnBrk="1" latinLnBrk="0" hangingPunct="1">
              <a:defRPr kumimoji="0" sz="49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540068" y="979323"/>
            <a:ext cx="31302312" cy="4124675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540068" y="8043481"/>
            <a:ext cx="3130231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370332" tIns="185166" rIns="370332" bIns="185166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15121890" y="6023027"/>
            <a:ext cx="2160270" cy="384048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15456732" y="6618301"/>
            <a:ext cx="1490586" cy="264993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0332" tIns="185166" rIns="370332" bIns="18516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5391924" y="6553099"/>
            <a:ext cx="1620203" cy="2780348"/>
          </a:xfrm>
          <a:prstGeom prst="rect">
            <a:avLst/>
          </a:prstGeom>
        </p:spPr>
        <p:txBody>
          <a:bodyPr vert="horz" lIns="185166" tIns="185166" rIns="185166" bIns="185166" anchor="ctr">
            <a:normAutofit/>
          </a:bodyPr>
          <a:lstStyle>
            <a:lvl1pPr algn="ctr" eaLnBrk="1" latinLnBrk="0" hangingPunct="1">
              <a:defRPr kumimoji="0" sz="65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29F1FB-8294-4EC4-A3D6-44CF2BFDC0F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069334" y="1440180"/>
            <a:ext cx="30243780" cy="4781397"/>
          </a:xfrm>
          <a:prstGeom prst="rect">
            <a:avLst/>
          </a:prstGeom>
        </p:spPr>
        <p:txBody>
          <a:bodyPr vert="horz" lIns="370332" tIns="185166" rIns="370332" bIns="185166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069334" y="9601200"/>
            <a:ext cx="30243780" cy="28976421"/>
          </a:xfrm>
          <a:prstGeom prst="rect">
            <a:avLst/>
          </a:prstGeom>
        </p:spPr>
        <p:txBody>
          <a:bodyPr vert="horz" lIns="370332" tIns="185166" rIns="370332" bIns="185166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13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1110996" indent="-111099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0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992" indent="-111099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8900" kern="1200">
          <a:solidFill>
            <a:schemeClr val="tx2"/>
          </a:solidFill>
          <a:latin typeface="+mn-lt"/>
          <a:ea typeface="+mn-ea"/>
          <a:cs typeface="+mn-cs"/>
        </a:defRPr>
      </a:lvl2pPr>
      <a:lvl3pPr marL="3332988" indent="-92583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4443984" indent="-92583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8100" kern="1200">
          <a:solidFill>
            <a:schemeClr val="tx2"/>
          </a:solidFill>
          <a:latin typeface="+mn-lt"/>
          <a:ea typeface="+mn-ea"/>
          <a:cs typeface="+mn-cs"/>
        </a:defRPr>
      </a:lvl4pPr>
      <a:lvl5pPr marL="5554980" indent="-92583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6665976" indent="-74066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7776972" indent="-74066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6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517636" indent="-740664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9628632" indent="-740664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57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771681" y="1409559"/>
            <a:ext cx="26726282" cy="6915151"/>
          </a:xfrm>
        </p:spPr>
        <p:txBody>
          <a:bodyPr>
            <a:normAutofit/>
          </a:bodyPr>
          <a:lstStyle/>
          <a:p>
            <a:r>
              <a:rPr lang="pt-BR" sz="5400" dirty="0"/>
              <a:t>ESTUDO DA VIABILIDADE DA APLICAÇÃO DA LAMA DE ACIARIA LD PARA A PRODUÇÃO DE CLORETO FÉRRICO </a:t>
            </a:r>
            <a:r>
              <a:rPr lang="pt-BR" sz="5300" dirty="0"/>
              <a:t/>
            </a:r>
            <a:br>
              <a:rPr lang="pt-BR" sz="5300" dirty="0"/>
            </a:br>
            <a:r>
              <a:rPr lang="pt-BR" sz="5300" dirty="0"/>
              <a:t/>
            </a:r>
            <a:br>
              <a:rPr lang="pt-BR" sz="5300" dirty="0"/>
            </a:br>
            <a:r>
              <a:rPr lang="pt-BR" sz="4000" dirty="0"/>
              <a:t>Flávia Pereira Puget</a:t>
            </a:r>
            <a:r>
              <a:rPr lang="pt-BR" sz="4000" baseline="30000" dirty="0"/>
              <a:t>1</a:t>
            </a:r>
            <a:r>
              <a:rPr lang="pt-BR" sz="4000" dirty="0"/>
              <a:t>, </a:t>
            </a:r>
            <a:r>
              <a:rPr lang="pt-BR" sz="4000" dirty="0" err="1"/>
              <a:t>Elianderson</a:t>
            </a:r>
            <a:r>
              <a:rPr lang="pt-BR" sz="4000" dirty="0"/>
              <a:t> de Souza Oliveira</a:t>
            </a:r>
            <a:r>
              <a:rPr lang="pt-BR" sz="4000" baseline="30000" dirty="0"/>
              <a:t>2</a:t>
            </a:r>
            <a:r>
              <a:rPr lang="pt-BR" sz="4000" dirty="0"/>
              <a:t>, </a:t>
            </a:r>
            <a:r>
              <a:rPr lang="pt-BR" sz="4000" dirty="0" err="1"/>
              <a:t>Kayque</a:t>
            </a:r>
            <a:r>
              <a:rPr lang="pt-BR" sz="4000" dirty="0"/>
              <a:t> Mosca Folli</a:t>
            </a:r>
            <a:r>
              <a:rPr lang="pt-BR" sz="4000" baseline="30000" dirty="0"/>
              <a:t>3</a:t>
            </a:r>
            <a:r>
              <a:rPr lang="pt-BR" sz="4000" dirty="0"/>
              <a:t>, </a:t>
            </a:r>
            <a:r>
              <a:rPr lang="pt-BR" sz="4000" dirty="0" err="1"/>
              <a:t>Thatyana</a:t>
            </a:r>
            <a:r>
              <a:rPr lang="pt-BR" sz="4000" dirty="0"/>
              <a:t> Nunes Soeiro</a:t>
            </a:r>
            <a:r>
              <a:rPr lang="pt-BR" sz="4000" baseline="30000" dirty="0"/>
              <a:t>4</a:t>
            </a:r>
            <a:r>
              <a:rPr lang="pt-BR" sz="4000" dirty="0"/>
              <a:t>.</a:t>
            </a:r>
            <a:r>
              <a:rPr lang="pt-BR" sz="2400" spc="30" dirty="0"/>
              <a:t/>
            </a:r>
            <a:br>
              <a:rPr lang="pt-BR" sz="2400" spc="30" dirty="0"/>
            </a:br>
            <a:r>
              <a:rPr lang="pt-BR" sz="2400" spc="30" dirty="0"/>
              <a:t>¹ Doutora em Engenharia Química, professora FAACZ, puget@fsjb.edu.br </a:t>
            </a:r>
            <a:br>
              <a:rPr lang="pt-BR" sz="2400" spc="30" dirty="0"/>
            </a:br>
            <a:r>
              <a:rPr lang="pt-BR" sz="2400" spc="30" dirty="0"/>
              <a:t>² Engenheiro Químico – </a:t>
            </a:r>
            <a:r>
              <a:rPr lang="pt-BR" sz="2400" spc="30" dirty="0" smtClean="0"/>
              <a:t>Faculdades Integradas </a:t>
            </a:r>
            <a:r>
              <a:rPr lang="pt-BR" sz="2400" spc="30" dirty="0"/>
              <a:t>de Aracruz, elianderson_s.o@hotmail.com </a:t>
            </a:r>
            <a:br>
              <a:rPr lang="pt-BR" sz="2400" spc="30" dirty="0"/>
            </a:br>
            <a:r>
              <a:rPr lang="pt-BR" sz="2400" dirty="0"/>
              <a:t>3 Engenheiro Químico – </a:t>
            </a:r>
            <a:r>
              <a:rPr lang="pt-BR" sz="2400" dirty="0" smtClean="0"/>
              <a:t>Faculdades Integradas </a:t>
            </a:r>
            <a:r>
              <a:rPr lang="pt-BR" sz="2400" dirty="0"/>
              <a:t>de Aracruz, kayquemf@gmail.com </a:t>
            </a:r>
            <a:br>
              <a:rPr lang="pt-BR" sz="2400" dirty="0"/>
            </a:br>
            <a:r>
              <a:rPr lang="pt-BR" sz="2400" dirty="0"/>
              <a:t>4 Engenheira  Química – </a:t>
            </a:r>
            <a:r>
              <a:rPr lang="pt-BR" sz="2400" smtClean="0"/>
              <a:t>Faculdades Integradas </a:t>
            </a:r>
            <a:r>
              <a:rPr lang="pt-BR" sz="2400" dirty="0"/>
              <a:t>de Aracruz, thatyanasoeiro@gmail.com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057169" y="8934362"/>
            <a:ext cx="144304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RESUMO</a:t>
            </a:r>
          </a:p>
          <a:p>
            <a:endParaRPr lang="pt-BR" sz="2800" dirty="0"/>
          </a:p>
          <a:p>
            <a:pPr algn="just"/>
            <a:r>
              <a:rPr lang="pt-BR" sz="2800" dirty="0"/>
              <a:t> O objetivo deste trabalho foi avaliar a viabilidade de utilização da lama de </a:t>
            </a:r>
            <a:r>
              <a:rPr lang="pt-BR" sz="2800" dirty="0" smtClean="0"/>
              <a:t>aciaria LD </a:t>
            </a:r>
            <a:r>
              <a:rPr lang="pt-BR" sz="2800" dirty="0"/>
              <a:t>na produção do cloreto férrico. </a:t>
            </a:r>
            <a:r>
              <a:rPr lang="pt-BR" sz="2800" dirty="0" smtClean="0"/>
              <a:t>A metodologia envolveu </a:t>
            </a:r>
            <a:r>
              <a:rPr lang="pt-BR" sz="2800" dirty="0"/>
              <a:t>ensaios de solubilização da lama de aciaria </a:t>
            </a:r>
            <a:r>
              <a:rPr lang="pt-BR" sz="2800" dirty="0" smtClean="0"/>
              <a:t>LD em </a:t>
            </a:r>
            <a:r>
              <a:rPr lang="pt-BR" sz="2800" dirty="0"/>
              <a:t>ácido clorídrico avaliou-se o efeito da concentração do ácido clorídrico, tempo e temperatura do meio, utilizando-se o planejamento estatístico Delineamento Composto Central Rotacional, através do software </a:t>
            </a:r>
            <a:r>
              <a:rPr lang="pt-BR" sz="2800" dirty="0" err="1"/>
              <a:t>Action</a:t>
            </a:r>
            <a:r>
              <a:rPr lang="pt-BR" sz="2800" dirty="0"/>
              <a:t>. A lama de aciaria solubilizada foi caracterizada quanto ao teor de ferro total. </a:t>
            </a:r>
            <a:r>
              <a:rPr lang="pt-BR" sz="2800" dirty="0" smtClean="0"/>
              <a:t>Os resultados indicaram </a:t>
            </a:r>
            <a:r>
              <a:rPr lang="pt-BR" sz="2800" smtClean="0"/>
              <a:t>que a </a:t>
            </a:r>
            <a:r>
              <a:rPr lang="pt-BR" sz="2800" dirty="0"/>
              <a:t>condição ótima de solubilização da lama de aciaria foi alcançada com o ácido clorídrico a 10 mol/L, em uma temperatura de 60°C e com tempo de 30 minutos. Nestas condições, a eficiência de solubilização da lama de aciaria correspondeu a 83,96%. A caracterização da lama de aciaria solubilizada indicou um teor de ferro total em torno de 9%, não atingindo, nas condições de estudo, o teor mínimo requerido pelas especificações técnicas para comercialização do cloreto férrico produzido.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57169" y="15887660"/>
            <a:ext cx="14430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/>
              <a:t>OBJETIVO</a:t>
            </a:r>
            <a:endParaRPr lang="pt-BR" sz="2800" b="1" i="1" dirty="0"/>
          </a:p>
          <a:p>
            <a:endParaRPr lang="pt-BR" sz="2800" dirty="0"/>
          </a:p>
          <a:p>
            <a:pPr algn="just"/>
            <a:r>
              <a:rPr lang="pt-BR" sz="2800" dirty="0"/>
              <a:t> O trabalho tem como objetivo avaliar a eficiência da etapa de solubilização da lama de aciaria para a produção de cloreto férrico, estudando a influência do tempo de aquecimento, da temperatura do meio e da concentração do ácido clorídrico.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028694" y="18999272"/>
            <a:ext cx="14430476" cy="2637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METODOLOGIA</a:t>
            </a:r>
          </a:p>
          <a:p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 solubilização da lama de aciaria LD fina foi realizada utilizando 100 </a:t>
            </a:r>
            <a:r>
              <a:rPr lang="pt-BR" sz="2800" dirty="0" err="1"/>
              <a:t>mL</a:t>
            </a:r>
            <a:r>
              <a:rPr lang="pt-BR" sz="2800" dirty="0"/>
              <a:t> de uma solução de ácido clorídrico com concentração de 4 a 12 mol/L.  Para realização deste procedimento foram utilizadas 20 g de lama de aciaria . </a:t>
            </a:r>
            <a:endParaRPr lang="pt-BR" sz="2800" i="1" u="sng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 fim de avaliar a influência das variáveis na eficiência de solubilização da lama de aciaria </a:t>
            </a:r>
            <a:r>
              <a:rPr lang="pt-BR" sz="2800" dirty="0" smtClean="0"/>
              <a:t>(Tabela 1) utilizou-se </a:t>
            </a:r>
            <a:r>
              <a:rPr lang="pt-BR" sz="2800" dirty="0"/>
              <a:t>o planejamento estatístico </a:t>
            </a:r>
            <a:r>
              <a:rPr lang="pt-BR" sz="2800" dirty="0" smtClean="0"/>
              <a:t>(Tabela 2) Delineamento </a:t>
            </a:r>
            <a:r>
              <a:rPr lang="pt-BR" sz="2800" dirty="0"/>
              <a:t>Composto Central Rotacional (DCCR), através do software </a:t>
            </a:r>
            <a:r>
              <a:rPr lang="pt-BR" sz="2800" dirty="0" err="1"/>
              <a:t>Action</a:t>
            </a:r>
            <a:r>
              <a:rPr lang="pt-BR" sz="2800" dirty="0"/>
              <a:t> (versão 2.8).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Após a realização dos ensaios de solubilização, as soluções foram filtradas por meio de uma filtração simples, posteriormente o material retido foi seco em estufa na temperatura de 60°C e pesado em uma balança analítica.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Após a solubilização do resíduo, a solução filtrada foi caracterizada quanto ao teor de ferro total por espectrofotometria por plasma utilizando o espectrofotômetro de emissão ótica óptima 4300 DV.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i="1" u="sng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0" y="-395391"/>
            <a:ext cx="18466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0" y="411640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0" y="-700191"/>
            <a:ext cx="18466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0" name="CaixaDeTexto 89"/>
          <p:cNvSpPr txBox="1"/>
          <p:nvPr/>
        </p:nvSpPr>
        <p:spPr>
          <a:xfrm>
            <a:off x="16987843" y="8934362"/>
            <a:ext cx="14430476" cy="1862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RESULTADOS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Através dos ensaios de solubilização da lama de aciaria LD fina, foi possível determinar a eficiência de cada experimento do Delineamento Composto Central Rotacional (DCCR). Os resultados estão apresentados na Tabela  3.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 fim de avaliar o efeito das variáveis na solubilização da lama de aciaria foi realizada a análise de variância dos dados da Tabela 4 e os resultados obtidos estão apresentados na Tabela 4.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No </a:t>
            </a:r>
            <a:r>
              <a:rPr lang="pt-BR" sz="2800" dirty="0" smtClean="0"/>
              <a:t>Gráfico 1 </a:t>
            </a:r>
            <a:r>
              <a:rPr lang="pt-BR" sz="2800" dirty="0"/>
              <a:t>estão apresentados os resultados da eficiência, nas concentrações estudadas.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800" dirty="0"/>
              <a:t>	</a:t>
            </a:r>
            <a:r>
              <a:rPr lang="pt-BR" sz="2800" dirty="0" smtClean="0"/>
              <a:t>Gráfico 1: Eficiência em função da concentração</a:t>
            </a:r>
            <a:endParaRPr lang="pt-BR" sz="2800" dirty="0"/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0" y="-395391"/>
            <a:ext cx="18466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16109692" y="3064590"/>
            <a:ext cx="1846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0" y="5568434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6957977" y="34696546"/>
            <a:ext cx="140593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/>
              <a:t>CONCLUSÕES</a:t>
            </a:r>
          </a:p>
          <a:p>
            <a:endParaRPr lang="pt-BR" sz="2800" dirty="0"/>
          </a:p>
          <a:p>
            <a:pPr algn="just"/>
            <a:r>
              <a:rPr lang="pt-BR" sz="2800" dirty="0"/>
              <a:t>A partir do planejamento experimental realizado para a etapa de solubilização, observou-se que a principal variável que afeta a eficiência de solubilização do resíduo é a concentração de ácido clorídrico, já a temperatura do meio e o tempo de reação não foram significantes para a as faixas aplicadas no ensaio. Obtendo-se como melhor condição de solubilização, ao utilizar concentração de 10 mol/L de ácido clorídrico, temperatura do meio de 60°C e tempo de 30 minutos. Nestas condições, a eficiência de solubilização da lama de aciaria foi de 83,96%, entretanto o teor de ferro total presente na amostra solubilizada não atendeu as especificações, sendo o mínimo requerido de 13%.</a:t>
            </a:r>
          </a:p>
        </p:txBody>
      </p:sp>
      <p:sp>
        <p:nvSpPr>
          <p:cNvPr id="109" name="CaixaDeTexto 108"/>
          <p:cNvSpPr txBox="1"/>
          <p:nvPr/>
        </p:nvSpPr>
        <p:spPr>
          <a:xfrm>
            <a:off x="8129532" y="40938586"/>
            <a:ext cx="42136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AGRADECIMENTOS:</a:t>
            </a:r>
          </a:p>
        </p:txBody>
      </p:sp>
      <p:pic>
        <p:nvPicPr>
          <p:cNvPr id="13399" name="Picture 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32447" y="40406102"/>
            <a:ext cx="1785950" cy="164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9188" y="27554844"/>
            <a:ext cx="12988072" cy="712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4" name="Picture 9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91" y="23410088"/>
            <a:ext cx="15524302" cy="393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5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6" y="27219324"/>
            <a:ext cx="15838126" cy="920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6" name="Picture 9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9674" y="11088127"/>
            <a:ext cx="13595970" cy="821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07" name="Picture 9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276" y="20347036"/>
            <a:ext cx="13151609" cy="5431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953" y="960798"/>
            <a:ext cx="4136144" cy="2350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706</TotalTime>
  <Words>591</Words>
  <Application>Microsoft Office PowerPoint</Application>
  <PresentationFormat>Personalizar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Wingdings</vt:lpstr>
      <vt:lpstr>Wingdings 2</vt:lpstr>
      <vt:lpstr>Cívico</vt:lpstr>
      <vt:lpstr>ESTUDO DA VIABILIDADE DA APLICAÇÃO DA LAMA DE ACIARIA LD PARA A PRODUÇÃO DE CLORETO FÉRRICO   Flávia Pereira Puget1, Elianderson de Souza Oliveira2, Kayque Mosca Folli3, Thatyana Nunes Soeiro4. ¹ Doutora em Engenharia Química, professora FAACZ, puget@fsjb.edu.br  ² Engenheiro Químico – Faculdades Integradas de Aracruz, elianderson_s.o@hotmail.com  3 Engenheiro Químico – Faculdades Integradas de Aracruz, kayquemf@gmail.com  4 Engenheira  Química – Faculdades Integradas de Aracruz, thatyanasoeiro@gmail.com </vt:lpstr>
    </vt:vector>
  </TitlesOfParts>
  <Company>Fr Comp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DO POTENCIAL TANÍFERO DE EUCALYPTUS SPP CULTIVADOS NO EXTREMO SUL DA BAHIA PARA TRATAMENTO DE ÁGUA  Fernando Rios de Souza¹, Normandes Andrada², Deise³ ¹ Mestrando em Tecnologia Ambiental, Biólogo, estudante de Direito, Professor/Tutor de Gestão Ambiental  ² Estudante de Enfermagem da Faculdade Pitágoras; ³ Estudante de Farmácia da Faculdade Pitágoras.</dc:title>
  <dc:creator>FR</dc:creator>
  <cp:lastModifiedBy>Marcos Halasz</cp:lastModifiedBy>
  <cp:revision>175</cp:revision>
  <dcterms:created xsi:type="dcterms:W3CDTF">2010-04-28T11:15:27Z</dcterms:created>
  <dcterms:modified xsi:type="dcterms:W3CDTF">2019-09-04T19:32:26Z</dcterms:modified>
</cp:coreProperties>
</file>